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4" r:id="rId10"/>
    <p:sldId id="265" r:id="rId11"/>
    <p:sldId id="267" r:id="rId12"/>
    <p:sldId id="268" r:id="rId13"/>
    <p:sldId id="270" r:id="rId14"/>
    <p:sldId id="271" r:id="rId15"/>
    <p:sldId id="269" r:id="rId16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0FF2FE3-C2D7-4F76-A457-DA407C1F7FCD}" type="datetimeFigureOut">
              <a:rPr lang="he-IL" smtClean="0"/>
              <a:t>ז'/ניסן/תש"פ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76F97A1-7EC4-444B-98D7-608C99545F3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10294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F97A1-7EC4-444B-98D7-608C99545F31}" type="slidenum">
              <a:rPr lang="he-IL" smtClean="0"/>
              <a:t>13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04219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197B-4AD3-45C9-BDB0-D04051CF8D69}" type="datetimeFigureOut">
              <a:rPr lang="he-IL" smtClean="0"/>
              <a:t>ז'/ניסן/תש"פ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B2B0-0522-496D-8FEA-174553FAFB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8277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197B-4AD3-45C9-BDB0-D04051CF8D69}" type="datetimeFigureOut">
              <a:rPr lang="he-IL" smtClean="0"/>
              <a:t>ז'/ניסן/תש"פ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B2B0-0522-496D-8FEA-174553FAFB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8351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197B-4AD3-45C9-BDB0-D04051CF8D69}" type="datetimeFigureOut">
              <a:rPr lang="he-IL" smtClean="0"/>
              <a:t>ז'/ניסן/תש"פ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B2B0-0522-496D-8FEA-174553FAFB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1189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197B-4AD3-45C9-BDB0-D04051CF8D69}" type="datetimeFigureOut">
              <a:rPr lang="he-IL" smtClean="0"/>
              <a:t>ז'/ניסן/תש"פ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B2B0-0522-496D-8FEA-174553FAFB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89179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197B-4AD3-45C9-BDB0-D04051CF8D69}" type="datetimeFigureOut">
              <a:rPr lang="he-IL" smtClean="0"/>
              <a:t>ז'/ניסן/תש"פ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B2B0-0522-496D-8FEA-174553FAFB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5422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197B-4AD3-45C9-BDB0-D04051CF8D69}" type="datetimeFigureOut">
              <a:rPr lang="he-IL" smtClean="0"/>
              <a:t>ז'/ניסן/תש"פ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B2B0-0522-496D-8FEA-174553FAFB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75198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197B-4AD3-45C9-BDB0-D04051CF8D69}" type="datetimeFigureOut">
              <a:rPr lang="he-IL" smtClean="0"/>
              <a:t>ז'/ניסן/תש"פ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B2B0-0522-496D-8FEA-174553FAFB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47070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197B-4AD3-45C9-BDB0-D04051CF8D69}" type="datetimeFigureOut">
              <a:rPr lang="he-IL" smtClean="0"/>
              <a:t>ז'/ניסן/תש"פ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B2B0-0522-496D-8FEA-174553FAFB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58417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197B-4AD3-45C9-BDB0-D04051CF8D69}" type="datetimeFigureOut">
              <a:rPr lang="he-IL" smtClean="0"/>
              <a:t>ז'/ניסן/תש"פ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B2B0-0522-496D-8FEA-174553FAFB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0117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197B-4AD3-45C9-BDB0-D04051CF8D69}" type="datetimeFigureOut">
              <a:rPr lang="he-IL" smtClean="0"/>
              <a:t>ז'/ניסן/תש"פ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B2B0-0522-496D-8FEA-174553FAFB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52376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0197B-4AD3-45C9-BDB0-D04051CF8D69}" type="datetimeFigureOut">
              <a:rPr lang="he-IL" smtClean="0"/>
              <a:t>ז'/ניסן/תש"פ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B2B0-0522-496D-8FEA-174553FAFB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86610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2">
                <a:tint val="40000"/>
                <a:satMod val="350000"/>
              </a:schemeClr>
            </a:gs>
            <a:gs pos="8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0197B-4AD3-45C9-BDB0-D04051CF8D69}" type="datetimeFigureOut">
              <a:rPr lang="he-IL" smtClean="0"/>
              <a:t>ז'/ניסן/תש"פ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FB2B0-0522-496D-8FEA-174553FAFB8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001373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VmLKwEiWu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3568" y="747716"/>
            <a:ext cx="7772400" cy="1470025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مرحبا يا </a:t>
            </a:r>
            <a:r>
              <a:rPr lang="ar-S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طلابي الحلوين </a:t>
            </a:r>
            <a:br>
              <a:rPr lang="ar-S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ar-SA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كيف حالكم اليوم؟</a:t>
            </a:r>
            <a:endParaRPr lang="he-I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227584" y="2864797"/>
            <a:ext cx="6944816" cy="288032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اتمنى ان تكونوا بخير.</a:t>
            </a:r>
          </a:p>
          <a:p>
            <a:r>
              <a:rPr lang="ar-SA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اليوم درسنا ليس كالمعتاد بالصف انما هو درس محوسب في البيت بسبب الاوضاع التي نمر بها هذه الفترة.</a:t>
            </a:r>
          </a:p>
          <a:p>
            <a:r>
              <a:rPr lang="ar-SA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اتمنى لكم التوفيق</a:t>
            </a:r>
            <a:endParaRPr lang="he-IL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81128"/>
            <a:ext cx="1656184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60648"/>
            <a:ext cx="1008112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9787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>
                <a:solidFill>
                  <a:schemeClr val="bg2">
                    <a:lumMod val="75000"/>
                  </a:schemeClr>
                </a:solidFill>
              </a:rPr>
              <a:t>خطوات الفعالية</a:t>
            </a:r>
            <a:endParaRPr lang="he-IL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מלבן 3"/>
          <p:cNvSpPr/>
          <p:nvPr/>
        </p:nvSpPr>
        <p:spPr>
          <a:xfrm>
            <a:off x="683568" y="1268760"/>
            <a:ext cx="7776864" cy="10081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bg2">
                    <a:lumMod val="75000"/>
                  </a:schemeClr>
                </a:solidFill>
              </a:rPr>
              <a:t>يضع كل طالب ورقة مقاس 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</a:rPr>
              <a:t>A4 </a:t>
            </a:r>
            <a:r>
              <a:rPr lang="ar-SA" sz="2400" dirty="0">
                <a:solidFill>
                  <a:schemeClr val="bg2">
                    <a:lumMod val="75000"/>
                  </a:schemeClr>
                </a:solidFill>
              </a:rPr>
              <a:t>أمامه, قلم رصاص, الوان خشب أو باندا.</a:t>
            </a:r>
            <a:endParaRPr lang="he-IL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מלבן 4"/>
          <p:cNvSpPr/>
          <p:nvPr/>
        </p:nvSpPr>
        <p:spPr>
          <a:xfrm>
            <a:off x="665673" y="3093228"/>
            <a:ext cx="7776864" cy="11074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accent3">
                    <a:lumMod val="75000"/>
                  </a:schemeClr>
                </a:solidFill>
              </a:rPr>
              <a:t>الرسم بقلم رصاص غصن غليظ وتفرع منه اغصان رفيعة , لون الاغصان بلون من درجات البني.</a:t>
            </a:r>
            <a:endParaRPr lang="he-IL" sz="2800" dirty="0">
              <a:solidFill>
                <a:schemeClr val="accent3">
                  <a:lumMod val="75000"/>
                </a:schemeClr>
              </a:solidFill>
            </a:endParaRPr>
          </a:p>
          <a:p>
            <a:pPr algn="ctr"/>
            <a:r>
              <a:rPr lang="ar-SA" dirty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he-IL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" name="חץ למטה 5"/>
          <p:cNvSpPr/>
          <p:nvPr/>
        </p:nvSpPr>
        <p:spPr>
          <a:xfrm>
            <a:off x="4211959" y="2276872"/>
            <a:ext cx="504055" cy="720080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חץ למטה 6"/>
          <p:cNvSpPr/>
          <p:nvPr/>
        </p:nvSpPr>
        <p:spPr>
          <a:xfrm>
            <a:off x="4184620" y="4175568"/>
            <a:ext cx="576063" cy="792088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חץ למטה 8"/>
          <p:cNvSpPr/>
          <p:nvPr/>
        </p:nvSpPr>
        <p:spPr>
          <a:xfrm>
            <a:off x="4211959" y="6121374"/>
            <a:ext cx="504055" cy="683141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מלבן 9"/>
          <p:cNvSpPr/>
          <p:nvPr/>
        </p:nvSpPr>
        <p:spPr>
          <a:xfrm>
            <a:off x="773685" y="5113262"/>
            <a:ext cx="75608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accent3">
                    <a:lumMod val="75000"/>
                  </a:schemeClr>
                </a:solidFill>
              </a:rPr>
              <a:t>ارسم أزهار الكرز على الفروع بدرجات من اللون الوردي والأرجواني.</a:t>
            </a:r>
            <a:endParaRPr lang="he-IL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437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מלבן 6"/>
          <p:cNvSpPr/>
          <p:nvPr/>
        </p:nvSpPr>
        <p:spPr>
          <a:xfrm>
            <a:off x="955143" y="1466280"/>
            <a:ext cx="7560840" cy="10081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accent3">
                    <a:lumMod val="75000"/>
                  </a:schemeClr>
                </a:solidFill>
              </a:rPr>
              <a:t>طبق الورقة كما هو موضح لك بالصفحة التي بعدها</a:t>
            </a:r>
          </a:p>
        </p:txBody>
      </p:sp>
      <p:sp>
        <p:nvSpPr>
          <p:cNvPr id="8" name="חץ למטה 7"/>
          <p:cNvSpPr/>
          <p:nvPr/>
        </p:nvSpPr>
        <p:spPr>
          <a:xfrm>
            <a:off x="4544643" y="2492896"/>
            <a:ext cx="540060" cy="792088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827584" y="5496069"/>
            <a:ext cx="7560840" cy="11521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accent3">
                    <a:lumMod val="75000"/>
                  </a:schemeClr>
                </a:solidFill>
              </a:rPr>
              <a:t>الصق قطع الرسمة على الكرتون واحدة  </a:t>
            </a:r>
            <a:r>
              <a:rPr lang="ar-SA" sz="2000" dirty="0" err="1">
                <a:solidFill>
                  <a:schemeClr val="accent3">
                    <a:lumMod val="75000"/>
                  </a:schemeClr>
                </a:solidFill>
              </a:rPr>
              <a:t>تلوالأخرى</a:t>
            </a:r>
            <a:r>
              <a:rPr lang="ar-SA" sz="2000" dirty="0">
                <a:solidFill>
                  <a:schemeClr val="accent3">
                    <a:lumMod val="75000"/>
                  </a:schemeClr>
                </a:solidFill>
              </a:rPr>
              <a:t> بالترتيب واتركها بين كل جزء  1 سم.</a:t>
            </a:r>
          </a:p>
        </p:txBody>
      </p:sp>
      <p:sp>
        <p:nvSpPr>
          <p:cNvPr id="2" name="מלבן 1"/>
          <p:cNvSpPr/>
          <p:nvPr/>
        </p:nvSpPr>
        <p:spPr>
          <a:xfrm>
            <a:off x="832287" y="3429000"/>
            <a:ext cx="7560840" cy="10801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>
                <a:solidFill>
                  <a:schemeClr val="accent3">
                    <a:lumMod val="75000"/>
                  </a:schemeClr>
                </a:solidFill>
              </a:rPr>
              <a:t>قص الورقة التي رسمتها إلى اربعة  أقسام ، كما هو موضح في الصفحة التي تأتي بعد هذه .</a:t>
            </a:r>
          </a:p>
        </p:txBody>
      </p:sp>
      <p:sp>
        <p:nvSpPr>
          <p:cNvPr id="3" name="חץ למטה 2"/>
          <p:cNvSpPr/>
          <p:nvPr/>
        </p:nvSpPr>
        <p:spPr>
          <a:xfrm>
            <a:off x="4453943" y="4509120"/>
            <a:ext cx="563240" cy="821995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" name="אליפסה 3"/>
          <p:cNvSpPr/>
          <p:nvPr/>
        </p:nvSpPr>
        <p:spPr>
          <a:xfrm>
            <a:off x="1619672" y="188640"/>
            <a:ext cx="6048672" cy="1152128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bg1"/>
                </a:solidFill>
              </a:rPr>
              <a:t>انتبه جيدا عليك ان ترسم بصورة كبيرة </a:t>
            </a:r>
            <a:endParaRPr lang="he-IL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695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>
                <a:solidFill>
                  <a:schemeClr val="bg2">
                    <a:lumMod val="75000"/>
                  </a:schemeClr>
                </a:solidFill>
              </a:rPr>
              <a:t>خطوات الفعالية بالصور</a:t>
            </a:r>
            <a:endParaRPr lang="he-IL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PC\Desktop\20200330_012710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51922"/>
            <a:ext cx="2696775" cy="245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C\Desktop\20200330_014125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46106"/>
            <a:ext cx="2592288" cy="245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059832" y="4376617"/>
            <a:ext cx="2903858" cy="2409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מלבן 2"/>
          <p:cNvSpPr/>
          <p:nvPr/>
        </p:nvSpPr>
        <p:spPr>
          <a:xfrm>
            <a:off x="7236296" y="1216079"/>
            <a:ext cx="1479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dirty="0">
                <a:solidFill>
                  <a:schemeClr val="bg1"/>
                </a:solidFill>
              </a:rPr>
              <a:t>خطوة 1</a:t>
            </a:r>
            <a:endParaRPr lang="he-IL" sz="2800" dirty="0">
              <a:solidFill>
                <a:schemeClr val="bg1"/>
              </a:solidFill>
            </a:endParaRPr>
          </a:p>
        </p:txBody>
      </p:sp>
      <p:sp>
        <p:nvSpPr>
          <p:cNvPr id="4" name="מלבן 3"/>
          <p:cNvSpPr/>
          <p:nvPr/>
        </p:nvSpPr>
        <p:spPr>
          <a:xfrm>
            <a:off x="899592" y="1209213"/>
            <a:ext cx="1368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dirty="0">
                <a:solidFill>
                  <a:schemeClr val="bg1"/>
                </a:solidFill>
              </a:rPr>
              <a:t>خطوة 2</a:t>
            </a:r>
            <a:endParaRPr lang="he-IL" sz="2800" dirty="0">
              <a:solidFill>
                <a:schemeClr val="bg1"/>
              </a:solidFill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3880058" y="3853397"/>
            <a:ext cx="1263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dirty="0">
                <a:solidFill>
                  <a:schemeClr val="bg1"/>
                </a:solidFill>
              </a:rPr>
              <a:t>خطوة 3</a:t>
            </a:r>
            <a:endParaRPr lang="he-IL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872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7254896" y="404664"/>
            <a:ext cx="11400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dirty="0">
                <a:solidFill>
                  <a:schemeClr val="bg1"/>
                </a:solidFill>
              </a:rPr>
              <a:t>خطوة 4</a:t>
            </a:r>
            <a:endParaRPr lang="he-IL" sz="2800" dirty="0">
              <a:solidFill>
                <a:schemeClr val="bg1"/>
              </a:solidFill>
            </a:endParaRPr>
          </a:p>
        </p:txBody>
      </p:sp>
      <p:sp>
        <p:nvSpPr>
          <p:cNvPr id="5" name="מלבן 4"/>
          <p:cNvSpPr/>
          <p:nvPr/>
        </p:nvSpPr>
        <p:spPr>
          <a:xfrm>
            <a:off x="4366546" y="417442"/>
            <a:ext cx="11400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dirty="0">
                <a:solidFill>
                  <a:schemeClr val="bg1"/>
                </a:solidFill>
              </a:rPr>
              <a:t>خطوة 5</a:t>
            </a:r>
            <a:endParaRPr lang="he-IL" sz="2800" dirty="0">
              <a:solidFill>
                <a:schemeClr val="bg1"/>
              </a:solidFill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1134216" y="426827"/>
            <a:ext cx="11400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dirty="0">
                <a:solidFill>
                  <a:schemeClr val="bg1"/>
                </a:solidFill>
              </a:rPr>
              <a:t>خطوة 6</a:t>
            </a:r>
            <a:endParaRPr lang="he-IL" sz="2800" dirty="0">
              <a:solidFill>
                <a:schemeClr val="bg1"/>
              </a:solidFill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7254896" y="3422134"/>
            <a:ext cx="1158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dirty="0">
                <a:solidFill>
                  <a:schemeClr val="bg1"/>
                </a:solidFill>
              </a:rPr>
              <a:t>خطوة 7</a:t>
            </a:r>
            <a:endParaRPr lang="he-IL" sz="2800" dirty="0">
              <a:solidFill>
                <a:schemeClr val="bg1"/>
              </a:solidFill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4355976" y="3429000"/>
            <a:ext cx="11400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dirty="0">
                <a:solidFill>
                  <a:schemeClr val="bg1"/>
                </a:solidFill>
              </a:rPr>
              <a:t>خطوة 8</a:t>
            </a:r>
            <a:endParaRPr lang="he-IL" sz="2800" dirty="0">
              <a:solidFill>
                <a:schemeClr val="bg1"/>
              </a:solidFill>
            </a:endParaRPr>
          </a:p>
        </p:txBody>
      </p:sp>
      <p:sp>
        <p:nvSpPr>
          <p:cNvPr id="9" name="מלבן 8"/>
          <p:cNvSpPr/>
          <p:nvPr/>
        </p:nvSpPr>
        <p:spPr>
          <a:xfrm>
            <a:off x="1143929" y="3386239"/>
            <a:ext cx="11400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dirty="0">
                <a:solidFill>
                  <a:schemeClr val="bg1"/>
                </a:solidFill>
              </a:rPr>
              <a:t>خطوة 9</a:t>
            </a:r>
            <a:endParaRPr lang="he-IL" sz="2800" dirty="0">
              <a:solidFill>
                <a:schemeClr val="bg1"/>
              </a:solidFill>
            </a:endParaRPr>
          </a:p>
        </p:txBody>
      </p:sp>
      <p:pic>
        <p:nvPicPr>
          <p:cNvPr id="11" name="תמונה 10" descr="C:\Users\PC\Desktop\20200330_01511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902619"/>
            <a:ext cx="2644255" cy="229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תמונה 11" descr="C:\Users\PC\Desktop\20200330_0201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950046"/>
            <a:ext cx="2704063" cy="2246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2805" y="994467"/>
            <a:ext cx="2476987" cy="2202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תמונה 13" descr="C:\Users\PC\Downloads\20200330_021105 (1)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47866" y="4077074"/>
            <a:ext cx="2448267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תמונה 15" descr="C:\Users\PC\Downloads\20200330_021054 (1)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23096" y="4070198"/>
            <a:ext cx="2448266" cy="260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תמונה 16" descr="C:\Users\PC\Downloads\20200330_021209 (1)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49086"/>
            <a:ext cx="2617819" cy="2448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0066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>
                <a:solidFill>
                  <a:schemeClr val="bg2">
                    <a:lumMod val="75000"/>
                  </a:schemeClr>
                </a:solidFill>
              </a:rPr>
              <a:t>النتيجة</a:t>
            </a:r>
            <a:endParaRPr lang="he-IL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98" y="1187604"/>
            <a:ext cx="8193142" cy="5481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4923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5818658"/>
          </a:xfrm>
        </p:spPr>
        <p:txBody>
          <a:bodyPr>
            <a:normAutofit/>
          </a:bodyPr>
          <a:lstStyle/>
          <a:p>
            <a:r>
              <a:rPr lang="ar-SA" dirty="0">
                <a:solidFill>
                  <a:srgbClr val="00B050"/>
                </a:solidFill>
              </a:rPr>
              <a:t>انتهى</a:t>
            </a:r>
            <a:r>
              <a:rPr lang="ar-SA" dirty="0"/>
              <a:t> </a:t>
            </a:r>
            <a:r>
              <a:rPr lang="ar-SA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الدرس</a:t>
            </a:r>
            <a:r>
              <a:rPr lang="ar-SA" dirty="0">
                <a:solidFill>
                  <a:srgbClr val="FF0000"/>
                </a:solidFill>
              </a:rPr>
              <a:t> يا </a:t>
            </a:r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طلابي</a:t>
            </a:r>
            <a:r>
              <a:rPr lang="ar-SA" dirty="0"/>
              <a:t> </a:t>
            </a:r>
            <a:r>
              <a:rPr lang="ar-SA" dirty="0">
                <a:solidFill>
                  <a:srgbClr val="FFFF00"/>
                </a:solidFill>
              </a:rPr>
              <a:t>الاعزاء</a:t>
            </a:r>
            <a:r>
              <a:rPr lang="ar-SA" dirty="0"/>
              <a:t> </a:t>
            </a:r>
            <a:r>
              <a:rPr lang="ar-SA" dirty="0">
                <a:solidFill>
                  <a:schemeClr val="bg2">
                    <a:lumMod val="75000"/>
                  </a:schemeClr>
                </a:solidFill>
              </a:rPr>
              <a:t>اتمنى </a:t>
            </a:r>
            <a:r>
              <a:rPr lang="ar-SA" dirty="0"/>
              <a:t>انه </a:t>
            </a:r>
            <a:r>
              <a:rPr lang="ar-SA" dirty="0">
                <a:solidFill>
                  <a:srgbClr val="FF0000"/>
                </a:solidFill>
              </a:rPr>
              <a:t>كان</a:t>
            </a:r>
            <a:r>
              <a:rPr lang="ar-SA" dirty="0"/>
              <a:t> </a:t>
            </a:r>
            <a:r>
              <a:rPr lang="ar-SA" dirty="0">
                <a:solidFill>
                  <a:schemeClr val="bg2">
                    <a:lumMod val="75000"/>
                  </a:schemeClr>
                </a:solidFill>
              </a:rPr>
              <a:t>هذا</a:t>
            </a:r>
            <a:r>
              <a:rPr lang="ar-SA" dirty="0"/>
              <a:t> </a:t>
            </a:r>
            <a:r>
              <a:rPr lang="ar-SA" dirty="0">
                <a:solidFill>
                  <a:srgbClr val="00B050"/>
                </a:solidFill>
              </a:rPr>
              <a:t>الدرس</a:t>
            </a:r>
            <a:r>
              <a:rPr lang="ar-SA" dirty="0"/>
              <a:t> </a:t>
            </a:r>
            <a:r>
              <a:rPr lang="ar-SA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ممتع </a:t>
            </a:r>
            <a:r>
              <a:rPr lang="ar-SA" dirty="0"/>
              <a:t>ومفيد</a:t>
            </a:r>
            <a:r>
              <a:rPr lang="ar-SA" dirty="0">
                <a:solidFill>
                  <a:srgbClr val="00B050"/>
                </a:solidFill>
              </a:rPr>
              <a:t> لكم .</a:t>
            </a:r>
            <a:r>
              <a:rPr lang="ar-SA" dirty="0"/>
              <a:t/>
            </a:r>
            <a:br>
              <a:rPr lang="ar-SA" dirty="0"/>
            </a:br>
            <a:r>
              <a:rPr lang="ar-SA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مع</a:t>
            </a:r>
            <a:r>
              <a:rPr lang="ar-SA" dirty="0"/>
              <a:t> </a:t>
            </a:r>
            <a:r>
              <a:rPr lang="ar-SA" dirty="0">
                <a:solidFill>
                  <a:srgbClr val="FFFF00"/>
                </a:solidFill>
              </a:rPr>
              <a:t>تحياتي</a:t>
            </a:r>
            <a:r>
              <a:rPr lang="ar-SA" dirty="0"/>
              <a:t> لكم </a:t>
            </a:r>
            <a:r>
              <a:rPr lang="ar-SA" dirty="0">
                <a:solidFill>
                  <a:srgbClr val="FF0000"/>
                </a:solidFill>
              </a:rPr>
              <a:t>بالتوفيق</a:t>
            </a:r>
            <a:r>
              <a:rPr lang="ar-SA" dirty="0"/>
              <a:t> </a:t>
            </a:r>
            <a:r>
              <a:rPr lang="ar-SA" dirty="0">
                <a:solidFill>
                  <a:srgbClr val="FFFF00"/>
                </a:solidFill>
              </a:rPr>
              <a:t>والنجاح</a:t>
            </a:r>
            <a:r>
              <a:rPr lang="ar-SA" dirty="0"/>
              <a:t> </a:t>
            </a:r>
            <a:r>
              <a:rPr lang="ar-SA" dirty="0">
                <a:solidFill>
                  <a:schemeClr val="bg2">
                    <a:lumMod val="75000"/>
                  </a:schemeClr>
                </a:solidFill>
              </a:rPr>
              <a:t>الباهر</a:t>
            </a:r>
            <a:br>
              <a:rPr lang="ar-SA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ar-SA" dirty="0">
                <a:solidFill>
                  <a:schemeClr val="bg2">
                    <a:lumMod val="75000"/>
                  </a:schemeClr>
                </a:solidFill>
              </a:rPr>
              <a:t>انتظروني</a:t>
            </a:r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 بالحصة </a:t>
            </a:r>
            <a:r>
              <a:rPr lang="ar-SA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القادمة </a:t>
            </a:r>
            <a:r>
              <a:rPr lang="ar-SA" dirty="0"/>
              <a:t/>
            </a:r>
            <a:br>
              <a:rPr lang="ar-SA" dirty="0"/>
            </a:br>
            <a:r>
              <a:rPr lang="ar-SA" dirty="0">
                <a:solidFill>
                  <a:srgbClr val="00B050"/>
                </a:solidFill>
              </a:rPr>
              <a:t>مع</a:t>
            </a:r>
            <a:r>
              <a:rPr lang="ar-SA" dirty="0"/>
              <a:t> </a:t>
            </a:r>
            <a:r>
              <a:rPr lang="ar-SA" dirty="0">
                <a:solidFill>
                  <a:schemeClr val="bg2">
                    <a:lumMod val="75000"/>
                  </a:schemeClr>
                </a:solidFill>
              </a:rPr>
              <a:t>السلامة </a:t>
            </a:r>
            <a:endParaRPr lang="he-IL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895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هيا بنا لنشاهد هذا الفيديو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ar-SA" sz="3600" dirty="0"/>
              <a:t>      اضغط هنا </a:t>
            </a:r>
          </a:p>
          <a:p>
            <a:pPr marL="0" indent="0">
              <a:buNone/>
            </a:pPr>
            <a:endParaRPr lang="ar-SA" sz="3600" dirty="0"/>
          </a:p>
          <a:p>
            <a:pPr marL="0" indent="0">
              <a:buNone/>
            </a:pPr>
            <a:endParaRPr lang="en-US" sz="3600" dirty="0"/>
          </a:p>
          <a:p>
            <a:r>
              <a:rPr lang="en-US" sz="3600" dirty="0">
                <a:hlinkClick r:id="rId2"/>
              </a:rPr>
              <a:t>https://www.youtube.com/watch?v=yVmLKwEiWu4</a:t>
            </a:r>
            <a:endParaRPr lang="he-IL" sz="3600" dirty="0"/>
          </a:p>
          <a:p>
            <a:pPr marL="0" indent="0">
              <a:buNone/>
            </a:pPr>
            <a:endParaRPr lang="he-IL" sz="3600" dirty="0"/>
          </a:p>
          <a:p>
            <a:endParaRPr lang="he-IL" dirty="0"/>
          </a:p>
        </p:txBody>
      </p:sp>
      <p:sp>
        <p:nvSpPr>
          <p:cNvPr id="5" name="חץ למטה 4"/>
          <p:cNvSpPr/>
          <p:nvPr/>
        </p:nvSpPr>
        <p:spPr>
          <a:xfrm>
            <a:off x="3851920" y="2420888"/>
            <a:ext cx="648072" cy="100811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12117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dirty="0"/>
              <a:t>ماذا اظهر لنا الفيديو الذي شاهدناه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4800" dirty="0">
                <a:solidFill>
                  <a:schemeClr val="bg2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أظهر لنا الفيديو أزهار الكرز في اليابان.</a:t>
            </a:r>
          </a:p>
          <a:p>
            <a:r>
              <a:rPr lang="ar-SA" sz="48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اليوم سنتعرف على أزهار الكرز في الفن الياباني وكيف صورها الفنانون اليابانيون.</a:t>
            </a:r>
            <a:endParaRPr lang="he-IL" sz="4800" dirty="0">
              <a:solidFill>
                <a:srgbClr val="00B050"/>
              </a:solidFill>
              <a:latin typeface="Arabic Typesetting" pitchFamily="66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864096" cy="86409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36135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لوحات أزهار الكرز</a:t>
            </a:r>
            <a:endParaRPr lang="he-IL" dirty="0"/>
          </a:p>
        </p:txBody>
      </p:sp>
      <p:pic>
        <p:nvPicPr>
          <p:cNvPr id="4" name="מציין מיקום תוכן 3" descr="C:\Users\PC\Downloads\Screenshot_20200313-024913_Word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3" t="35202" r="12391" b="16029"/>
          <a:stretch/>
        </p:blipFill>
        <p:spPr bwMode="auto">
          <a:xfrm>
            <a:off x="3203848" y="1342248"/>
            <a:ext cx="2592287" cy="41764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936" y="1340768"/>
            <a:ext cx="3168352" cy="4177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7207"/>
            <a:ext cx="3059832" cy="417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0458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/>
              <a:t/>
            </a:r>
            <a:br>
              <a:rPr lang="ar-SA" dirty="0"/>
            </a:br>
            <a:r>
              <a:rPr lang="ar-SA" dirty="0"/>
              <a:t>شرح عن الفن الياباني وازهار الكرز - ساكورا:</a:t>
            </a:r>
            <a:r>
              <a:rPr lang="en-US" dirty="0"/>
              <a:t/>
            </a:r>
            <a:br>
              <a:rPr lang="en-US" dirty="0"/>
            </a:b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/>
          </a:bodyPr>
          <a:lstStyle/>
          <a:p>
            <a:endParaRPr lang="ar-SA" dirty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he-IL" dirty="0"/>
          </a:p>
          <a:p>
            <a:pPr marL="0" indent="0">
              <a:buNone/>
            </a:pPr>
            <a:endParaRPr lang="he-IL" dirty="0"/>
          </a:p>
          <a:p>
            <a:pPr marL="0" indent="0">
              <a:buNone/>
            </a:pPr>
            <a:endParaRPr lang="he-IL" dirty="0"/>
          </a:p>
          <a:p>
            <a:pPr marL="0" indent="0" algn="ctr">
              <a:buNone/>
            </a:pP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מגילה אנכית 3"/>
          <p:cNvSpPr/>
          <p:nvPr/>
        </p:nvSpPr>
        <p:spPr>
          <a:xfrm>
            <a:off x="6119664" y="2314711"/>
            <a:ext cx="3024336" cy="4464496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bg2">
                    <a:lumMod val="75000"/>
                  </a:schemeClr>
                </a:solidFill>
              </a:rPr>
              <a:t>طورت اليابان أسلوبها الفريد (متأثرة بالفن الصيني)</a:t>
            </a:r>
            <a:r>
              <a:rPr lang="he-IL" sz="3200" dirty="0">
                <a:solidFill>
                  <a:schemeClr val="bg2">
                    <a:lumMod val="75000"/>
                  </a:schemeClr>
                </a:solidFill>
              </a:rPr>
              <a:t>.</a:t>
            </a:r>
            <a:endParaRPr lang="en-US" sz="3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מגילה אנכית 4"/>
          <p:cNvSpPr/>
          <p:nvPr/>
        </p:nvSpPr>
        <p:spPr>
          <a:xfrm>
            <a:off x="3092217" y="1484784"/>
            <a:ext cx="3027447" cy="4464496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accent2">
                    <a:lumMod val="75000"/>
                  </a:schemeClr>
                </a:solidFill>
              </a:rPr>
              <a:t>في اليابان تنتشر الطبيعة النادرة والمتنوعة و يتميز الفن الياباني بلوحات الطبيعة والازهار.</a:t>
            </a:r>
            <a:endParaRPr lang="en-US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מגילה אנכית 5"/>
          <p:cNvSpPr/>
          <p:nvPr/>
        </p:nvSpPr>
        <p:spPr>
          <a:xfrm>
            <a:off x="127735" y="2362041"/>
            <a:ext cx="2886438" cy="4464496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accent3">
                    <a:lumMod val="75000"/>
                  </a:schemeClr>
                </a:solidFill>
              </a:rPr>
              <a:t>تتضمن لوحات الفنانين اليابانيين تركيبة مفتوحة ومقطوعة ومثيرة للاهتمام</a:t>
            </a:r>
            <a:r>
              <a:rPr lang="ar-SA" dirty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209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גילה אנכית 3"/>
          <p:cNvSpPr/>
          <p:nvPr/>
        </p:nvSpPr>
        <p:spPr>
          <a:xfrm>
            <a:off x="6016398" y="764704"/>
            <a:ext cx="3131840" cy="4248472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accent3">
                    <a:lumMod val="75000"/>
                  </a:schemeClr>
                </a:solidFill>
              </a:rPr>
              <a:t>رسم  الفنانين اليابانيين بخط نظيف للغاية ، والمساحة الفارغة المتبقية في العمل هي جزء مهم وعلامة فريدة وتضيف إلى الجو الأنيق والتلوين المحلي- طلاء الأسطح بشكل موحد تقريبًا بدون ألوان انتقالية .</a:t>
            </a:r>
            <a:endParaRPr lang="en-US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מגילה אנכית 4"/>
          <p:cNvSpPr/>
          <p:nvPr/>
        </p:nvSpPr>
        <p:spPr>
          <a:xfrm>
            <a:off x="3157521" y="206354"/>
            <a:ext cx="3026725" cy="4230758"/>
          </a:xfrm>
          <a:prstGeom prst="vertic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bg2">
                    <a:lumMod val="75000"/>
                  </a:schemeClr>
                </a:solidFill>
              </a:rPr>
              <a:t> قاموا الفنانين اليابانيين برسم الأزهار بعيدة عن بعضها البعض (مساحة) ، جذوع  واغصان الاشجار بارزة.</a:t>
            </a:r>
            <a:endParaRPr lang="en-US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מגילה אנכית 5"/>
          <p:cNvSpPr/>
          <p:nvPr/>
        </p:nvSpPr>
        <p:spPr>
          <a:xfrm>
            <a:off x="208011" y="818027"/>
            <a:ext cx="2985435" cy="4230758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accent2">
                    <a:lumMod val="75000"/>
                  </a:schemeClr>
                </a:solidFill>
              </a:rPr>
              <a:t>لديهم تحكم مذهل بالفرشاة وألوان حبر دقيقة تبدو أحيانًا مثل الألوان المائية.</a:t>
            </a:r>
            <a:endParaRPr lang="en-US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כוכב עם 10 פינות 7"/>
          <p:cNvSpPr/>
          <p:nvPr/>
        </p:nvSpPr>
        <p:spPr>
          <a:xfrm>
            <a:off x="2483768" y="4653136"/>
            <a:ext cx="3942184" cy="2003513"/>
          </a:xfrm>
          <a:prstGeom prst="star10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>
                    <a:lumMod val="50000"/>
                  </a:schemeClr>
                </a:solidFill>
              </a:rPr>
              <a:t>توقيع الكتابة اليابانية  يزيد من الاهتمام بالعمل</a:t>
            </a:r>
            <a:r>
              <a:rPr lang="ar-SA" sz="2400" dirty="0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195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פרצוף מחייך 3"/>
          <p:cNvSpPr/>
          <p:nvPr/>
        </p:nvSpPr>
        <p:spPr>
          <a:xfrm>
            <a:off x="3707904" y="5243218"/>
            <a:ext cx="1584176" cy="1584176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פינה מקופלת 4"/>
          <p:cNvSpPr/>
          <p:nvPr/>
        </p:nvSpPr>
        <p:spPr>
          <a:xfrm flipH="1">
            <a:off x="5148064" y="1378630"/>
            <a:ext cx="3708412" cy="4486221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>
                <a:solidFill>
                  <a:schemeClr val="accent2">
                    <a:lumMod val="75000"/>
                  </a:schemeClr>
                </a:solidFill>
              </a:rPr>
              <a:t>على سبيل المثال: ساكورا - شجرة أزهار الكرز تلعب دورًا مهمًا في الثقافة ، خاصة في الفن الياباني.</a:t>
            </a:r>
          </a:p>
        </p:txBody>
      </p:sp>
      <p:sp>
        <p:nvSpPr>
          <p:cNvPr id="6" name="פינה מקופלת 5"/>
          <p:cNvSpPr/>
          <p:nvPr/>
        </p:nvSpPr>
        <p:spPr>
          <a:xfrm>
            <a:off x="179512" y="1378631"/>
            <a:ext cx="3672408" cy="4486221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chemeClr val="accent2">
                    <a:lumMod val="75000"/>
                  </a:schemeClr>
                </a:solidFill>
              </a:rPr>
              <a:t>ازهار الكرز- ساكورا هو رمز معروف لليابان ، يرمز إلى الطبيعة الجميلة والمراوغة والعابرة للحياة ، ويظهر بشكل متكرر في الفن الياباني.</a:t>
            </a:r>
            <a:endParaRPr lang="he-IL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3634210" y="188640"/>
            <a:ext cx="17315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ملخص</a:t>
            </a:r>
            <a:endParaRPr lang="he-IL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חץ שמאלה-ימינה-למעלה 7"/>
          <p:cNvSpPr/>
          <p:nvPr/>
        </p:nvSpPr>
        <p:spPr>
          <a:xfrm>
            <a:off x="3959932" y="980728"/>
            <a:ext cx="1080120" cy="1296144"/>
          </a:xfrm>
          <a:prstGeom prst="leftRight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68743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9319" y="188640"/>
            <a:ext cx="8229600" cy="2153167"/>
          </a:xfrm>
        </p:spPr>
        <p:txBody>
          <a:bodyPr>
            <a:normAutofit/>
          </a:bodyPr>
          <a:lstStyle/>
          <a:p>
            <a:r>
              <a:rPr lang="ar-SA" dirty="0">
                <a:solidFill>
                  <a:schemeClr val="bg2">
                    <a:lumMod val="75000"/>
                  </a:schemeClr>
                </a:solidFill>
              </a:rPr>
              <a:t>صورة توضح أشكال لرسم زهره الكرز.</a:t>
            </a:r>
            <a:r>
              <a:rPr lang="ar-SA" dirty="0"/>
              <a:t/>
            </a:r>
            <a:br>
              <a:rPr lang="ar-SA" dirty="0"/>
            </a:br>
            <a:r>
              <a:rPr lang="ar-SA" dirty="0"/>
              <a:t/>
            </a:r>
            <a:br>
              <a:rPr lang="ar-SA" dirty="0"/>
            </a:br>
            <a:endParaRPr lang="he-IL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4" y="3474343"/>
            <a:ext cx="4079935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4" t="3024" r="5463" b="5104"/>
          <a:stretch/>
        </p:blipFill>
        <p:spPr bwMode="auto">
          <a:xfrm>
            <a:off x="4932040" y="3140968"/>
            <a:ext cx="3889829" cy="371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הסבר מלבני מעוגל 7"/>
          <p:cNvSpPr/>
          <p:nvPr/>
        </p:nvSpPr>
        <p:spPr>
          <a:xfrm>
            <a:off x="5400790" y="1025781"/>
            <a:ext cx="2952328" cy="1800200"/>
          </a:xfrm>
          <a:prstGeom prst="wedgeRound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bg2">
                    <a:lumMod val="75000"/>
                  </a:schemeClr>
                </a:solidFill>
              </a:rPr>
              <a:t>رسم الزهرة باتجاهات</a:t>
            </a:r>
            <a:br>
              <a:rPr lang="ar-SA" sz="2800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ar-SA" sz="2800" dirty="0">
                <a:solidFill>
                  <a:schemeClr val="bg2">
                    <a:lumMod val="75000"/>
                  </a:schemeClr>
                </a:solidFill>
              </a:rPr>
              <a:t>مختلفة </a:t>
            </a:r>
            <a:endParaRPr lang="he-IL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הסבר מלבני מעוגל 8"/>
          <p:cNvSpPr/>
          <p:nvPr/>
        </p:nvSpPr>
        <p:spPr>
          <a:xfrm>
            <a:off x="395536" y="1106410"/>
            <a:ext cx="3096344" cy="2002532"/>
          </a:xfrm>
          <a:prstGeom prst="wedgeRound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bg2">
                    <a:lumMod val="75000"/>
                  </a:schemeClr>
                </a:solidFill>
              </a:rPr>
              <a:t>خطوات رسم زهرة</a:t>
            </a:r>
            <a:br>
              <a:rPr lang="ar-SA" sz="2800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ar-SA" sz="2800" dirty="0">
                <a:solidFill>
                  <a:schemeClr val="bg2">
                    <a:lumMod val="75000"/>
                  </a:schemeClr>
                </a:solidFill>
              </a:rPr>
              <a:t>الكرز</a:t>
            </a:r>
            <a:endParaRPr lang="he-IL" sz="28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060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>
                <a:solidFill>
                  <a:schemeClr val="bg2">
                    <a:lumMod val="75000"/>
                  </a:schemeClr>
                </a:solidFill>
              </a:rPr>
              <a:t>المواد المطلوبة للفعالية</a:t>
            </a:r>
            <a:endParaRPr lang="he-IL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SA" sz="4800" dirty="0">
                <a:solidFill>
                  <a:srgbClr val="FFFF00"/>
                </a:solidFill>
              </a:rPr>
              <a:t> ورقة رسم </a:t>
            </a:r>
            <a:r>
              <a:rPr lang="en-US" sz="4800" dirty="0">
                <a:solidFill>
                  <a:srgbClr val="FFFF00"/>
                </a:solidFill>
              </a:rPr>
              <a:t>a4</a:t>
            </a:r>
            <a:r>
              <a:rPr lang="ar-SA" sz="4800" dirty="0">
                <a:solidFill>
                  <a:srgbClr val="FFFF00"/>
                </a:solidFill>
              </a:rPr>
              <a:t>                  </a:t>
            </a:r>
            <a:r>
              <a:rPr lang="ar-SA" sz="4800" dirty="0">
                <a:solidFill>
                  <a:srgbClr val="00B0F0"/>
                </a:solidFill>
              </a:rPr>
              <a:t>دبق/ غراء</a:t>
            </a:r>
          </a:p>
          <a:p>
            <a:pPr marL="0" indent="0">
              <a:buNone/>
            </a:pPr>
            <a:r>
              <a:rPr lang="ar-SA" sz="4800" dirty="0">
                <a:solidFill>
                  <a:srgbClr val="FFFF00"/>
                </a:solidFill>
              </a:rPr>
              <a:t>               </a:t>
            </a:r>
            <a:r>
              <a:rPr lang="ar-SA" sz="4800" dirty="0">
                <a:solidFill>
                  <a:srgbClr val="00B050"/>
                </a:solidFill>
              </a:rPr>
              <a:t>         قلم رصاص</a:t>
            </a:r>
          </a:p>
          <a:p>
            <a:pPr marL="0" indent="0">
              <a:buNone/>
            </a:pPr>
            <a:r>
              <a:rPr lang="ar-SA" sz="4800" dirty="0">
                <a:solidFill>
                  <a:schemeClr val="accent3">
                    <a:lumMod val="75000"/>
                  </a:schemeClr>
                </a:solidFill>
              </a:rPr>
              <a:t>      الوان خشب</a:t>
            </a:r>
          </a:p>
          <a:p>
            <a:pPr marL="0" indent="0">
              <a:buNone/>
            </a:pPr>
            <a:r>
              <a:rPr lang="ar-SA" sz="4800" dirty="0"/>
              <a:t>                   مقص                   </a:t>
            </a:r>
            <a:r>
              <a:rPr lang="ar-SA" sz="4800" dirty="0">
                <a:solidFill>
                  <a:schemeClr val="accent1">
                    <a:lumMod val="75000"/>
                  </a:schemeClr>
                </a:solidFill>
              </a:rPr>
              <a:t>الوان باندا              </a:t>
            </a:r>
            <a:r>
              <a:rPr lang="ar-SA" sz="3600" dirty="0">
                <a:solidFill>
                  <a:srgbClr val="FFFF00"/>
                </a:solidFill>
              </a:rPr>
              <a:t>والكرتون 25 * 35 سم</a:t>
            </a:r>
            <a:endParaRPr lang="en-US" sz="36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he-IL" sz="4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577686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חיוני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393</Words>
  <Application>Microsoft Office PowerPoint</Application>
  <PresentationFormat>‫הצגה על המסך (4:3)</PresentationFormat>
  <Paragraphs>57</Paragraphs>
  <Slides>15</Slides>
  <Notes>1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15</vt:i4>
      </vt:variant>
    </vt:vector>
  </HeadingPairs>
  <TitlesOfParts>
    <vt:vector size="20" baseType="lpstr">
      <vt:lpstr>Arabic Typesetting</vt:lpstr>
      <vt:lpstr>Arial</vt:lpstr>
      <vt:lpstr>Calibri</vt:lpstr>
      <vt:lpstr>Times New Roman</vt:lpstr>
      <vt:lpstr>ערכת נושא Office</vt:lpstr>
      <vt:lpstr>مرحبا يا طلابي الحلوين  كيف حالكم اليوم؟</vt:lpstr>
      <vt:lpstr>هيا بنا لنشاهد هذا الفيديو </vt:lpstr>
      <vt:lpstr>ماذا اظهر لنا الفيديو الذي شاهدناه</vt:lpstr>
      <vt:lpstr>لوحات أزهار الكرز</vt:lpstr>
      <vt:lpstr> شرح عن الفن الياباني وازهار الكرز - ساكورا: </vt:lpstr>
      <vt:lpstr>מצגת של PowerPoint</vt:lpstr>
      <vt:lpstr>מצגת של PowerPoint</vt:lpstr>
      <vt:lpstr>صورة توضح أشكال لرسم زهره الكرز.  </vt:lpstr>
      <vt:lpstr>المواد المطلوبة للفعالية</vt:lpstr>
      <vt:lpstr>خطوات الفعالية</vt:lpstr>
      <vt:lpstr>מצגת של PowerPoint</vt:lpstr>
      <vt:lpstr>خطوات الفعالية بالصور</vt:lpstr>
      <vt:lpstr>מצגת של PowerPoint</vt:lpstr>
      <vt:lpstr>النتيجة</vt:lpstr>
      <vt:lpstr>انتهى الدرس يا طلابي الاعزاء اتمنى انه كان هذا الدرس ممتع ومفيد لكم . مع تحياتي لكم بالتوفيق والنجاح الباهر انتظروني بالحصة القادمة  مع السلامة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صباح الخير يا طلابي الحلوين  كيف حالكم اليوم؟</dc:title>
  <dc:creator>‏‏משתמש Windows</dc:creator>
  <cp:lastModifiedBy>maram jaar</cp:lastModifiedBy>
  <cp:revision>25</cp:revision>
  <dcterms:created xsi:type="dcterms:W3CDTF">2020-03-29T19:35:13Z</dcterms:created>
  <dcterms:modified xsi:type="dcterms:W3CDTF">2020-03-31T21:26:50Z</dcterms:modified>
</cp:coreProperties>
</file>